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56" r:id="rId2"/>
    <p:sldId id="257" r:id="rId3"/>
    <p:sldId id="288" r:id="rId4"/>
    <p:sldId id="290" r:id="rId5"/>
    <p:sldId id="263" r:id="rId6"/>
    <p:sldId id="29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95" r:id="rId20"/>
    <p:sldId id="299" r:id="rId21"/>
    <p:sldId id="298" r:id="rId22"/>
    <p:sldId id="289" r:id="rId23"/>
    <p:sldId id="292" r:id="rId24"/>
    <p:sldId id="277" r:id="rId25"/>
    <p:sldId id="279" r:id="rId26"/>
    <p:sldId id="280" r:id="rId27"/>
    <p:sldId id="281" r:id="rId28"/>
    <p:sldId id="282" r:id="rId29"/>
    <p:sldId id="283" r:id="rId30"/>
    <p:sldId id="284" r:id="rId31"/>
    <p:sldId id="285" r:id="rId32"/>
    <p:sldId id="293" r:id="rId3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956" y="-4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C3B403-2838-47DD-AC11-C702ABB77EF9}" type="datetimeFigureOut">
              <a:rPr lang="ar-SA" smtClean="0"/>
              <a:t>21/09/1439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2D9867E-C5D8-486F-93BA-5321E6DE12A7}" type="slidenum">
              <a:rPr lang="ar-SA" smtClean="0"/>
              <a:t>‹#›</a:t>
            </a:fld>
            <a:endParaRPr lang="ar-SA"/>
          </a:p>
        </p:txBody>
      </p:sp>
    </p:spTree>
    <p:extLst>
      <p:ext uri="{BB962C8B-B14F-4D97-AF65-F5344CB8AC3E}">
        <p14:creationId xmlns:p14="http://schemas.microsoft.com/office/powerpoint/2010/main" val="3334802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595DD29-308D-4E47-A46E-9AE65166F0A0}" type="datetime1">
              <a:rPr lang="ar-SA" smtClean="0"/>
              <a:t>21/09/1439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8FA6692-2133-4EDA-91E1-84A0EC965078}" type="datetime1">
              <a:rPr lang="ar-SA" smtClean="0"/>
              <a:t>21/09/1439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DB76943F-DB12-43D5-BE0F-4A1B8BF7DA85}" type="datetime1">
              <a:rPr lang="ar-SA" smtClean="0"/>
              <a:t>21/09/1439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529C37-83EB-4BA4-B333-4DE96E03D980}" type="datetime1">
              <a:rPr lang="ar-SA" smtClean="0"/>
              <a:t>21/09/1439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F261C4C-558D-45CB-9860-E8D8CDA7E360}" type="datetime1">
              <a:rPr lang="ar-SA" smtClean="0"/>
              <a:t>21/09/1439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CBA8C0E-74C8-4CE7-9FB1-30D2F23217CB}" type="datetime1">
              <a:rPr lang="ar-SA" smtClean="0"/>
              <a:t>21/09/1439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0E26595-3C5D-42B1-92A8-7547958647A9}" type="datetime1">
              <a:rPr lang="ar-SA" smtClean="0"/>
              <a:t>21/09/1439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0B2FEEB5-4570-4828-AB3D-83714AEA4AFE}" type="datetime1">
              <a:rPr lang="ar-SA" smtClean="0"/>
              <a:t>21/09/1439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0017296-707E-44FE-8484-18A49646AD66}" type="datetime1">
              <a:rPr lang="ar-SA" smtClean="0"/>
              <a:t>21/09/1439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34A985-9577-4526-B8A0-805E38B25FCF}" type="datetime1">
              <a:rPr lang="ar-SA" smtClean="0"/>
              <a:t>21/09/1439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4074C0-D87F-4549-99A2-FBD98722D68D}" type="datetime1">
              <a:rPr lang="ar-SA" smtClean="0"/>
              <a:t>21/09/1439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5ED115-A225-4819-9E13-F69FF5C2C6E5}" type="datetime1">
              <a:rPr lang="ar-SA" smtClean="0"/>
              <a:t>21/09/1439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1124745"/>
            <a:ext cx="8568952" cy="2475706"/>
          </a:xfrm>
          <a:solidFill>
            <a:srgbClr val="FFC000"/>
          </a:solidFill>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Clinical </a:t>
            </a:r>
            <a:r>
              <a:rPr lang="en-US" sz="7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anatomy</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relation to local </a:t>
            </a:r>
            <a:r>
              <a:rPr lang="en-US" sz="5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anesthesia</a:t>
            </a:r>
            <a:br>
              <a:rPr lang="en-US" sz="5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عنوان فرعي 2"/>
          <p:cNvSpPr>
            <a:spLocks noGrp="1"/>
          </p:cNvSpPr>
          <p:nvPr>
            <p:ph type="subTitle" idx="1"/>
          </p:nvPr>
        </p:nvSpPr>
        <p:spPr>
          <a:xfrm>
            <a:off x="1907704" y="4149080"/>
            <a:ext cx="5472608" cy="792088"/>
          </a:xfrm>
          <a:solidFill>
            <a:srgbClr val="FFC000"/>
          </a:solidFill>
        </p:spPr>
        <p:txBody>
          <a:bodyPr>
            <a:normAutofit/>
          </a:bodyPr>
          <a:lstStyle/>
          <a:p>
            <a:endParaRPr lang="en-US" sz="4400" dirty="0" smtClean="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a:t>
            </a:fld>
            <a:endParaRPr lang="ar-SA"/>
          </a:p>
        </p:txBody>
      </p:sp>
    </p:spTree>
    <p:extLst>
      <p:ext uri="{BB962C8B-B14F-4D97-AF65-F5344CB8AC3E}">
        <p14:creationId xmlns:p14="http://schemas.microsoft.com/office/powerpoint/2010/main" val="797851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1192"/>
            <a:ext cx="8712968" cy="654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10</a:t>
            </a:fld>
            <a:endParaRPr lang="ar-SA"/>
          </a:p>
        </p:txBody>
      </p:sp>
    </p:spTree>
    <p:extLst>
      <p:ext uri="{BB962C8B-B14F-4D97-AF65-F5344CB8AC3E}">
        <p14:creationId xmlns:p14="http://schemas.microsoft.com/office/powerpoint/2010/main" val="4253495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255"/>
            <a:ext cx="8892480" cy="667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11</a:t>
            </a:fld>
            <a:endParaRPr lang="ar-SA"/>
          </a:p>
        </p:txBody>
      </p:sp>
    </p:spTree>
    <p:extLst>
      <p:ext uri="{BB962C8B-B14F-4D97-AF65-F5344CB8AC3E}">
        <p14:creationId xmlns:p14="http://schemas.microsoft.com/office/powerpoint/2010/main" val="4088082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2"/>
            <a:ext cx="8964488" cy="673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12</a:t>
            </a:fld>
            <a:endParaRPr lang="ar-SA"/>
          </a:p>
        </p:txBody>
      </p:sp>
    </p:spTree>
    <p:extLst>
      <p:ext uri="{BB962C8B-B14F-4D97-AF65-F5344CB8AC3E}">
        <p14:creationId xmlns:p14="http://schemas.microsoft.com/office/powerpoint/2010/main" val="213801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1822"/>
            <a:ext cx="8712968" cy="654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13</a:t>
            </a:fld>
            <a:endParaRPr lang="ar-SA"/>
          </a:p>
        </p:txBody>
      </p:sp>
    </p:spTree>
    <p:extLst>
      <p:ext uri="{BB962C8B-B14F-4D97-AF65-F5344CB8AC3E}">
        <p14:creationId xmlns:p14="http://schemas.microsoft.com/office/powerpoint/2010/main" val="2446384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255"/>
            <a:ext cx="8640960" cy="648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14</a:t>
            </a:fld>
            <a:endParaRPr lang="ar-SA"/>
          </a:p>
        </p:txBody>
      </p:sp>
    </p:spTree>
    <p:extLst>
      <p:ext uri="{BB962C8B-B14F-4D97-AF65-F5344CB8AC3E}">
        <p14:creationId xmlns:p14="http://schemas.microsoft.com/office/powerpoint/2010/main" val="178658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5255"/>
            <a:ext cx="8712968" cy="654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15</a:t>
            </a:fld>
            <a:endParaRPr lang="ar-SA"/>
          </a:p>
        </p:txBody>
      </p:sp>
    </p:spTree>
    <p:extLst>
      <p:ext uri="{BB962C8B-B14F-4D97-AF65-F5344CB8AC3E}">
        <p14:creationId xmlns:p14="http://schemas.microsoft.com/office/powerpoint/2010/main" val="4100151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16</a:t>
            </a:fld>
            <a:endParaRPr lang="ar-SA"/>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12" y="154992"/>
            <a:ext cx="8560568" cy="673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405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6" y="68425"/>
            <a:ext cx="8983880" cy="674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17</a:t>
            </a:fld>
            <a:endParaRPr lang="ar-SA"/>
          </a:p>
        </p:txBody>
      </p:sp>
    </p:spTree>
    <p:extLst>
      <p:ext uri="{BB962C8B-B14F-4D97-AF65-F5344CB8AC3E}">
        <p14:creationId xmlns:p14="http://schemas.microsoft.com/office/powerpoint/2010/main" val="4015022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78733" cy="696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18</a:t>
            </a:fld>
            <a:endParaRPr lang="ar-SA"/>
          </a:p>
        </p:txBody>
      </p:sp>
    </p:spTree>
    <p:extLst>
      <p:ext uri="{BB962C8B-B14F-4D97-AF65-F5344CB8AC3E}">
        <p14:creationId xmlns:p14="http://schemas.microsoft.com/office/powerpoint/2010/main" val="2259520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19</a:t>
            </a:fld>
            <a:endParaRPr lang="ar-SA"/>
          </a:p>
        </p:txBody>
      </p:sp>
    </p:spTree>
    <p:extLst>
      <p:ext uri="{BB962C8B-B14F-4D97-AF65-F5344CB8AC3E}">
        <p14:creationId xmlns:p14="http://schemas.microsoft.com/office/powerpoint/2010/main" val="217583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404664"/>
            <a:ext cx="8784976" cy="6264696"/>
          </a:xfrm>
          <a:solidFill>
            <a:schemeClr val="tx2">
              <a:lumMod val="60000"/>
              <a:lumOff val="40000"/>
            </a:schemeClr>
          </a:solidFill>
          <a:ln>
            <a:solidFill>
              <a:schemeClr val="accent1"/>
            </a:solidFill>
          </a:ln>
        </p:spPr>
        <p:txBody>
          <a:bodyPr>
            <a:normAutofit fontScale="92500" lnSpcReduction="20000"/>
          </a:bodyPr>
          <a:lstStyle/>
          <a:p>
            <a:pPr marL="0" indent="0" algn="l" rtl="0">
              <a:buNone/>
            </a:pP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rt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management of pain in dentistry requires a thorough knowledge of the fifth cranial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nerve</a:t>
            </a: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Trigeminal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nerves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provide,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overwhelming majority of sensory innervation from the teeth,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soft tissues of the oral cavity.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rt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rigeminal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nerve is also the largest cranial nerve. It is composed of a small motor and considerably larger sensory root.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motor root supplies the muscles of mastication and other muscles in the region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l" rtl="0"/>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three branches of the sensory root supply the skin of the entire face and the mucous membrane of the cranial viscera and oral cavity, except for the pharynx and the base of the tongue</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عنصر نائب لرقم الشريحة 1"/>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244736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659829"/>
            <a:ext cx="8435280" cy="5505475"/>
          </a:xfrm>
        </p:spPr>
        <p:txBody>
          <a:bodyPr>
            <a:normAutofit fontScale="77500" lnSpcReduction="20000"/>
          </a:bodyPr>
          <a:lstStyle/>
          <a:p>
            <a:pPr marL="0" indent="0" algn="l" rtl="0">
              <a:buNone/>
            </a:pPr>
            <a:r>
              <a:rPr lang="en-US" b="1" i="1" u="sng" dirty="0"/>
              <a:t>Branches from the ganglia include:</a:t>
            </a:r>
            <a:endParaRPr lang="en-US" dirty="0"/>
          </a:p>
          <a:p>
            <a:pPr marL="514350" indent="-514350" algn="l" rtl="0">
              <a:buFont typeface="+mj-lt"/>
              <a:buAutoNum type="arabicPeriod"/>
            </a:pPr>
            <a:r>
              <a:rPr lang="en-US" dirty="0" smtClean="0"/>
              <a:t>Orbital </a:t>
            </a:r>
            <a:r>
              <a:rPr lang="en-US" dirty="0"/>
              <a:t>nerve: supplies the </a:t>
            </a:r>
            <a:r>
              <a:rPr lang="en-US" dirty="0" err="1"/>
              <a:t>periosteum</a:t>
            </a:r>
            <a:r>
              <a:rPr lang="en-US" dirty="0"/>
              <a:t> of the orbit. </a:t>
            </a:r>
            <a:endParaRPr lang="en-US" dirty="0" smtClean="0"/>
          </a:p>
          <a:p>
            <a:pPr marL="514350" indent="-514350" algn="l" rtl="0">
              <a:buFont typeface="+mj-lt"/>
              <a:buAutoNum type="arabicPeriod"/>
            </a:pPr>
            <a:endParaRPr lang="en-US" dirty="0" smtClean="0"/>
          </a:p>
          <a:p>
            <a:pPr marL="514350" indent="-514350" algn="l" rtl="0">
              <a:buFont typeface="+mj-lt"/>
              <a:buAutoNum type="arabicPeriod"/>
            </a:pPr>
            <a:r>
              <a:rPr lang="en-US" dirty="0" smtClean="0"/>
              <a:t>Posterior </a:t>
            </a:r>
            <a:r>
              <a:rPr lang="en-US" dirty="0"/>
              <a:t>superior nasal nerves: supply the mucous membranes of the lateral wall of the nasal cavity, and portion of the nasal septum</a:t>
            </a:r>
            <a:r>
              <a:rPr lang="en-US" dirty="0" smtClean="0"/>
              <a:t>.</a:t>
            </a:r>
          </a:p>
          <a:p>
            <a:pPr marL="514350" indent="-514350" algn="l" rtl="0">
              <a:buFont typeface="+mj-lt"/>
              <a:buAutoNum type="arabicPeriod"/>
            </a:pPr>
            <a:endParaRPr lang="en-US" dirty="0" smtClean="0"/>
          </a:p>
          <a:p>
            <a:pPr marL="514350" indent="-514350" algn="l" rtl="0">
              <a:buFont typeface="+mj-lt"/>
              <a:buAutoNum type="arabicPeriod"/>
            </a:pPr>
            <a:r>
              <a:rPr lang="en-US" dirty="0" smtClean="0"/>
              <a:t> </a:t>
            </a:r>
            <a:r>
              <a:rPr lang="en-US" dirty="0" err="1"/>
              <a:t>Nasopalatine</a:t>
            </a:r>
            <a:r>
              <a:rPr lang="en-US" dirty="0"/>
              <a:t> nerve: Runs from the </a:t>
            </a:r>
            <a:r>
              <a:rPr lang="en-US" dirty="0" err="1"/>
              <a:t>pterygopalatine</a:t>
            </a:r>
            <a:r>
              <a:rPr lang="en-US" dirty="0"/>
              <a:t> ganglia into the nasal cavity through the </a:t>
            </a:r>
            <a:r>
              <a:rPr lang="en-US" dirty="0" err="1"/>
              <a:t>sphenopalatine</a:t>
            </a:r>
            <a:r>
              <a:rPr lang="en-US" dirty="0"/>
              <a:t> </a:t>
            </a:r>
            <a:r>
              <a:rPr lang="en-US" dirty="0" smtClean="0"/>
              <a:t>foramen.. </a:t>
            </a:r>
            <a:r>
              <a:rPr lang="en-US" dirty="0"/>
              <a:t>The right and left </a:t>
            </a:r>
            <a:r>
              <a:rPr lang="en-US" dirty="0" err="1"/>
              <a:t>Nasopalatine</a:t>
            </a:r>
            <a:r>
              <a:rPr lang="en-US" dirty="0"/>
              <a:t> nerves emerge together through this foramen and provide sensation to the palatal mucosa in the region of the </a:t>
            </a:r>
            <a:r>
              <a:rPr lang="en-US" dirty="0" err="1"/>
              <a:t>premaxilla</a:t>
            </a:r>
            <a:r>
              <a:rPr lang="en-US" dirty="0"/>
              <a:t> (canines through central incisors).</a:t>
            </a:r>
          </a:p>
          <a:p>
            <a:pPr marL="0" indent="0" algn="l" rtl="0">
              <a:buNone/>
            </a:pPr>
            <a:r>
              <a:rPr lang="en-US" dirty="0"/>
              <a:t> </a:t>
            </a:r>
          </a:p>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20</a:t>
            </a:fld>
            <a:endParaRPr lang="ar-SA"/>
          </a:p>
        </p:txBody>
      </p:sp>
    </p:spTree>
    <p:extLst>
      <p:ext uri="{BB962C8B-B14F-4D97-AF65-F5344CB8AC3E}">
        <p14:creationId xmlns:p14="http://schemas.microsoft.com/office/powerpoint/2010/main" val="260341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692696"/>
            <a:ext cx="8363272" cy="5433467"/>
          </a:xfrm>
        </p:spPr>
        <p:txBody>
          <a:bodyPr>
            <a:normAutofit/>
          </a:bodyPr>
          <a:lstStyle/>
          <a:p>
            <a:pPr marL="0" indent="0" algn="l" rtl="0">
              <a:buNone/>
            </a:pPr>
            <a:r>
              <a:rPr lang="en-US" b="1" dirty="0" smtClean="0"/>
              <a:t>5-Greater </a:t>
            </a:r>
            <a:r>
              <a:rPr lang="en-US" b="1" dirty="0"/>
              <a:t>palatine nerve</a:t>
            </a:r>
            <a:r>
              <a:rPr lang="en-US" dirty="0"/>
              <a:t>: it descends through the greater palatine canal, emerging on the hard palate  through the greater palatine foramen (which is located about 1 cm toward the palatal midline, just distal to the second molar).  </a:t>
            </a:r>
          </a:p>
          <a:p>
            <a:pPr marL="0" indent="0" algn="l" rtl="0">
              <a:buNone/>
            </a:pPr>
            <a:r>
              <a:rPr lang="en-US" dirty="0"/>
              <a:t>5. Lesser   palatine nerve: provides sensory innervation to the soft palate.</a:t>
            </a:r>
          </a:p>
          <a:p>
            <a:pPr marL="0" indent="0" algn="l" rtl="0">
              <a:buNone/>
            </a:pPr>
            <a:r>
              <a:rPr lang="en-US" dirty="0"/>
              <a:t> </a:t>
            </a:r>
          </a:p>
          <a:p>
            <a:pPr marL="0" indent="0" algn="l" rtl="0">
              <a:buNone/>
            </a:pPr>
            <a:r>
              <a:rPr lang="en-US" b="1" dirty="0"/>
              <a:t>6. Pharyngeal branch</a:t>
            </a:r>
            <a:r>
              <a:rPr lang="en-US" dirty="0"/>
              <a:t>: supplies the mucosa of the </a:t>
            </a:r>
            <a:r>
              <a:rPr lang="en-US" dirty="0" err="1"/>
              <a:t>nasopharynx</a:t>
            </a:r>
            <a:r>
              <a:rPr lang="en-US" dirty="0"/>
              <a:t>.</a:t>
            </a:r>
          </a:p>
          <a:p>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21</a:t>
            </a:fld>
            <a:endParaRPr lang="ar-SA"/>
          </a:p>
        </p:txBody>
      </p:sp>
    </p:spTree>
    <p:extLst>
      <p:ext uri="{BB962C8B-B14F-4D97-AF65-F5344CB8AC3E}">
        <p14:creationId xmlns:p14="http://schemas.microsoft.com/office/powerpoint/2010/main" val="218185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22</a:t>
            </a:fld>
            <a:endParaRPr lang="ar-SA"/>
          </a:p>
        </p:txBody>
      </p:sp>
    </p:spTree>
    <p:extLst>
      <p:ext uri="{BB962C8B-B14F-4D97-AF65-F5344CB8AC3E}">
        <p14:creationId xmlns:p14="http://schemas.microsoft.com/office/powerpoint/2010/main" val="177326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23</a:t>
            </a:fld>
            <a:endParaRPr lang="ar-SA"/>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23" r="11579" b="9289"/>
          <a:stretch/>
        </p:blipFill>
        <p:spPr bwMode="auto">
          <a:xfrm>
            <a:off x="35496" y="260648"/>
            <a:ext cx="8965125" cy="605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8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92"/>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24</a:t>
            </a:fld>
            <a:endParaRPr lang="ar-SA"/>
          </a:p>
        </p:txBody>
      </p:sp>
    </p:spTree>
    <p:extLst>
      <p:ext uri="{BB962C8B-B14F-4D97-AF65-F5344CB8AC3E}">
        <p14:creationId xmlns:p14="http://schemas.microsoft.com/office/powerpoint/2010/main" val="393155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54"/>
            <a:ext cx="9144000" cy="686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25</a:t>
            </a:fld>
            <a:endParaRPr lang="ar-SA"/>
          </a:p>
        </p:txBody>
      </p:sp>
    </p:spTree>
    <p:extLst>
      <p:ext uri="{BB962C8B-B14F-4D97-AF65-F5344CB8AC3E}">
        <p14:creationId xmlns:p14="http://schemas.microsoft.com/office/powerpoint/2010/main" val="2149883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00200"/>
            <a:ext cx="8686800" cy="5257800"/>
          </a:xfrm>
        </p:spPr>
        <p:txBody>
          <a:bodyPr/>
          <a:lstStyle/>
          <a:p>
            <a:pPr marL="0" indent="0">
              <a:buNone/>
            </a:pPr>
            <a:endParaRPr lang="ar-S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26</a:t>
            </a:fld>
            <a:endParaRPr lang="ar-SA"/>
          </a:p>
        </p:txBody>
      </p:sp>
    </p:spTree>
    <p:extLst>
      <p:ext uri="{BB962C8B-B14F-4D97-AF65-F5344CB8AC3E}">
        <p14:creationId xmlns:p14="http://schemas.microsoft.com/office/powerpoint/2010/main" val="293983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192"/>
            <a:ext cx="9144000" cy="6730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27</a:t>
            </a:fld>
            <a:endParaRPr lang="ar-SA"/>
          </a:p>
        </p:txBody>
      </p:sp>
    </p:spTree>
    <p:extLst>
      <p:ext uri="{BB962C8B-B14F-4D97-AF65-F5344CB8AC3E}">
        <p14:creationId xmlns:p14="http://schemas.microsoft.com/office/powerpoint/2010/main" val="1422879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28</a:t>
            </a:fld>
            <a:endParaRPr lang="ar-SA"/>
          </a:p>
        </p:txBody>
      </p:sp>
    </p:spTree>
    <p:extLst>
      <p:ext uri="{BB962C8B-B14F-4D97-AF65-F5344CB8AC3E}">
        <p14:creationId xmlns:p14="http://schemas.microsoft.com/office/powerpoint/2010/main" val="1398153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29</a:t>
            </a:fld>
            <a:endParaRPr lang="ar-SA"/>
          </a:p>
        </p:txBody>
      </p:sp>
    </p:spTree>
    <p:extLst>
      <p:ext uri="{BB962C8B-B14F-4D97-AF65-F5344CB8AC3E}">
        <p14:creationId xmlns:p14="http://schemas.microsoft.com/office/powerpoint/2010/main" val="3510553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4"/>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11191289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3"/>
            <a:ext cx="9144000" cy="686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30</a:t>
            </a:fld>
            <a:endParaRPr lang="ar-SA"/>
          </a:p>
        </p:txBody>
      </p:sp>
    </p:spTree>
    <p:extLst>
      <p:ext uri="{BB962C8B-B14F-4D97-AF65-F5344CB8AC3E}">
        <p14:creationId xmlns:p14="http://schemas.microsoft.com/office/powerpoint/2010/main" val="4225258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3876"/>
            <a:ext cx="8640960" cy="648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31</a:t>
            </a:fld>
            <a:endParaRPr lang="ar-SA"/>
          </a:p>
        </p:txBody>
      </p:sp>
    </p:spTree>
    <p:extLst>
      <p:ext uri="{BB962C8B-B14F-4D97-AF65-F5344CB8AC3E}">
        <p14:creationId xmlns:p14="http://schemas.microsoft.com/office/powerpoint/2010/main" val="803333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8363272" cy="2074242"/>
          </a:xfrm>
          <a:solidFill>
            <a:srgbClr val="FFC000"/>
          </a:solidFill>
          <a:ln>
            <a:solidFill>
              <a:schemeClr val="accent1"/>
            </a:solidFill>
          </a:ln>
        </p:spPr>
        <p:txBody>
          <a:bodyPr>
            <a:normAutofit/>
          </a:bodyPr>
          <a:lstStyle/>
          <a:p>
            <a:r>
              <a:rPr lang="en-US" sz="11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THANQ</a:t>
            </a:r>
            <a:endParaRPr lang="ar-SA" sz="11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idx="1"/>
          </p:nvPr>
        </p:nvSpPr>
        <p:spPr>
          <a:xfrm>
            <a:off x="1763688" y="2852936"/>
            <a:ext cx="5626968" cy="1368152"/>
          </a:xfrm>
          <a:solidFill>
            <a:srgbClr val="FFC000"/>
          </a:solidFill>
        </p:spPr>
        <p:txBody>
          <a:bodyPr/>
          <a:lstStyle/>
          <a:p>
            <a:pPr marL="0" indent="0">
              <a:buNone/>
            </a:pPr>
            <a:endParaRPr lang="ar-SA"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32</a:t>
            </a:fld>
            <a:endParaRPr lang="ar-SA"/>
          </a:p>
        </p:txBody>
      </p:sp>
    </p:spTree>
    <p:extLst>
      <p:ext uri="{BB962C8B-B14F-4D97-AF65-F5344CB8AC3E}">
        <p14:creationId xmlns:p14="http://schemas.microsoft.com/office/powerpoint/2010/main" val="171957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28" y="44624"/>
            <a:ext cx="6591300" cy="67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4</a:t>
            </a:fld>
            <a:endParaRPr lang="ar-SA"/>
          </a:p>
        </p:txBody>
      </p:sp>
    </p:spTree>
    <p:extLst>
      <p:ext uri="{BB962C8B-B14F-4D97-AF65-F5344CB8AC3E}">
        <p14:creationId xmlns:p14="http://schemas.microsoft.com/office/powerpoint/2010/main" val="1684993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36496" cy="678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5</a:t>
            </a:fld>
            <a:endParaRPr lang="ar-SA"/>
          </a:p>
        </p:txBody>
      </p:sp>
    </p:spTree>
    <p:extLst>
      <p:ext uri="{BB962C8B-B14F-4D97-AF65-F5344CB8AC3E}">
        <p14:creationId xmlns:p14="http://schemas.microsoft.com/office/powerpoint/2010/main" val="271991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89"/>
            <a:ext cx="6984776" cy="681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6</a:t>
            </a:fld>
            <a:endParaRPr lang="ar-SA"/>
          </a:p>
        </p:txBody>
      </p:sp>
    </p:spTree>
    <p:extLst>
      <p:ext uri="{BB962C8B-B14F-4D97-AF65-F5344CB8AC3E}">
        <p14:creationId xmlns:p14="http://schemas.microsoft.com/office/powerpoint/2010/main" val="2817867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8" y="212442"/>
            <a:ext cx="8887968" cy="667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7</a:t>
            </a:fld>
            <a:endParaRPr lang="ar-SA"/>
          </a:p>
        </p:txBody>
      </p:sp>
    </p:spTree>
    <p:extLst>
      <p:ext uri="{BB962C8B-B14F-4D97-AF65-F5344CB8AC3E}">
        <p14:creationId xmlns:p14="http://schemas.microsoft.com/office/powerpoint/2010/main" val="384395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descr="Primary Function of The Trigeminal Nerve (V(&#10;It is Mixed (sensory and motor) to face&#10;Ophthalmic branch (sensory(:&#10;1.Orbi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366" y="0"/>
            <a:ext cx="8831113" cy="6630256"/>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رقم الشريحة 2"/>
          <p:cNvSpPr>
            <a:spLocks noGrp="1"/>
          </p:cNvSpPr>
          <p:nvPr>
            <p:ph type="sldNum" sz="quarter" idx="12"/>
          </p:nvPr>
        </p:nvSpPr>
        <p:spPr/>
        <p:txBody>
          <a:bodyPr/>
          <a:lstStyle/>
          <a:p>
            <a:fld id="{0B34F065-1154-456A-91E3-76DE8E75E17B}" type="slidenum">
              <a:rPr lang="ar-SA" smtClean="0"/>
              <a:t>8</a:t>
            </a:fld>
            <a:endParaRPr lang="ar-SA"/>
          </a:p>
        </p:txBody>
      </p:sp>
    </p:spTree>
    <p:extLst>
      <p:ext uri="{BB962C8B-B14F-4D97-AF65-F5344CB8AC3E}">
        <p14:creationId xmlns:p14="http://schemas.microsoft.com/office/powerpoint/2010/main" val="259040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083"/>
            <a:ext cx="8852474" cy="664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0B34F065-1154-456A-91E3-76DE8E75E17B}" type="slidenum">
              <a:rPr lang="ar-SA" smtClean="0"/>
              <a:t>9</a:t>
            </a:fld>
            <a:endParaRPr lang="ar-SA"/>
          </a:p>
        </p:txBody>
      </p:sp>
    </p:spTree>
    <p:extLst>
      <p:ext uri="{BB962C8B-B14F-4D97-AF65-F5344CB8AC3E}">
        <p14:creationId xmlns:p14="http://schemas.microsoft.com/office/powerpoint/2010/main" val="18462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274</Words>
  <Application>Microsoft Office PowerPoint</Application>
  <PresentationFormat>عرض على الشاشة (3:4)‏</PresentationFormat>
  <Paragraphs>51</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سمة Office</vt:lpstr>
      <vt:lpstr> Clinical anatomy  in relation to local anesthesia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THANQ</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Clinical anatomy in relation to local anesthesia </dc:title>
  <dc:creator>OFOK</dc:creator>
  <cp:lastModifiedBy>DR.Ahmed Saker 2O11</cp:lastModifiedBy>
  <cp:revision>33</cp:revision>
  <dcterms:created xsi:type="dcterms:W3CDTF">2016-12-21T06:07:30Z</dcterms:created>
  <dcterms:modified xsi:type="dcterms:W3CDTF">2018-06-04T17:23:25Z</dcterms:modified>
</cp:coreProperties>
</file>